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Noto Sans Coptic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jVMUtbDy3OVZ8XSipEhwFN4CVD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font" Target="fonts/NotoSansCopt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B42-234B-93E4-12A57564DE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B42-234B-93E4-12A57564DE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B42-234B-93E4-12A57564DE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B42-234B-93E4-12A57564DEE1}"/>
              </c:ext>
            </c:extLst>
          </c:dPt>
          <c:dLbls>
            <c:dLbl>
              <c:idx val="0"/>
              <c:layout>
                <c:manualLayout>
                  <c:x val="-0.2107161994969152"/>
                  <c:y val="0.1132695813377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58599901574806"/>
                      <c:h val="0.22174217385936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B42-234B-93E4-12A57564DEE1}"/>
                </c:ext>
              </c:extLst>
            </c:dLbl>
            <c:dLbl>
              <c:idx val="1"/>
              <c:layout>
                <c:manualLayout>
                  <c:x val="0.21673486712598419"/>
                  <c:y val="-0.228533142929801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7A8C5E-3CF2-E94A-B20E-A3598850C933}" type="PERCENTAGE">
                      <a:rPr lang="en-US" sz="3200"/>
                      <a:pPr>
                        <a:defRPr/>
                      </a:pPr>
                      <a:t>[PORCENTAJE]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64849901574806"/>
                      <c:h val="0.154962834955534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B42-234B-93E4-12A57564DEE1}"/>
                </c:ext>
              </c:extLst>
            </c:dLbl>
            <c:dLbl>
              <c:idx val="2"/>
              <c:layout>
                <c:manualLayout>
                  <c:x val="0.16259776971166845"/>
                  <c:y val="0.102038631927767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54687500000001"/>
                      <c:h val="0.214710924291896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B42-234B-93E4-12A57564DEE1}"/>
                </c:ext>
              </c:extLst>
            </c:dLbl>
            <c:dLbl>
              <c:idx val="3"/>
              <c:layout>
                <c:manualLayout>
                  <c:x val="0.15355068897637794"/>
                  <c:y val="8.8209332664288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21099901574804"/>
                      <c:h val="0.289710919678216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B42-234B-93E4-12A57564D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39</c:v>
                </c:pt>
                <c:pt idx="1">
                  <c:v>42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2-234B-93E4-12A57564DEE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C8B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chart" Target="../charts/chart1.xml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374073"/>
            <a:ext cx="9144000" cy="24796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D32A"/>
              </a:buClr>
              <a:buSzPts val="7200"/>
              <a:buFont typeface="Arial"/>
              <a:buNone/>
            </a:pPr>
            <a:r>
              <a:rPr b="1" lang="es-ES" sz="7200">
                <a:solidFill>
                  <a:srgbClr val="C8D32A"/>
                </a:solidFill>
                <a:latin typeface="Arial"/>
                <a:ea typeface="Arial"/>
                <a:cs typeface="Arial"/>
                <a:sym typeface="Arial"/>
              </a:rPr>
              <a:t>CONSUMO </a:t>
            </a:r>
            <a:br>
              <a:rPr b="1" lang="es-ES" sz="7200">
                <a:solidFill>
                  <a:srgbClr val="C8D3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7200">
                <a:solidFill>
                  <a:srgbClr val="C8D32A"/>
                </a:solidFill>
                <a:latin typeface="Arial"/>
                <a:ea typeface="Arial"/>
                <a:cs typeface="Arial"/>
                <a:sym typeface="Arial"/>
              </a:rPr>
              <a:t>SOSTENIBLE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3430270" y="4099234"/>
            <a:ext cx="5283200" cy="496957"/>
          </a:xfrm>
          <a:prstGeom prst="roundRect">
            <a:avLst>
              <a:gd fmla="val 16667" name="adj"/>
            </a:avLst>
          </a:prstGeom>
          <a:solidFill>
            <a:srgbClr val="F8FAE6"/>
          </a:solidFill>
          <a:ln cap="flat" cmpd="sng" w="12700">
            <a:solidFill>
              <a:srgbClr val="F8FA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876925" y="4010650"/>
            <a:ext cx="8025300" cy="585600"/>
          </a:xfrm>
          <a:prstGeom prst="rect">
            <a:avLst/>
          </a:prstGeom>
          <a:solidFill>
            <a:srgbClr val="F8FAE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D32A"/>
              </a:buClr>
              <a:buSzPts val="4000"/>
              <a:buNone/>
            </a:pPr>
            <a:r>
              <a:rPr lang="es-ES" sz="4000">
                <a:solidFill>
                  <a:srgbClr val="C8D32A"/>
                </a:solidFill>
                <a:latin typeface="Arial"/>
                <a:ea typeface="Arial"/>
                <a:cs typeface="Arial"/>
                <a:sym typeface="Arial"/>
              </a:rPr>
              <a:t>DESPILFARRO DE ALIMENTOS</a:t>
            </a:r>
            <a:endParaRPr>
              <a:solidFill>
                <a:srgbClr val="C8D32A"/>
              </a:solidFill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288" y="5900430"/>
            <a:ext cx="1720876" cy="79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4974" r="5949" t="12433"/>
          <a:stretch/>
        </p:blipFill>
        <p:spPr>
          <a:xfrm>
            <a:off x="10260836" y="5424265"/>
            <a:ext cx="1720876" cy="126881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4664710" y="4596191"/>
            <a:ext cx="2862580" cy="496957"/>
          </a:xfrm>
          <a:prstGeom prst="roundRect">
            <a:avLst>
              <a:gd fmla="val 16667" name="adj"/>
            </a:avLst>
          </a:prstGeom>
          <a:solidFill>
            <a:srgbClr val="F8FAE6"/>
          </a:solidFill>
          <a:ln cap="flat" cmpd="sng" w="12700">
            <a:solidFill>
              <a:srgbClr val="F8FA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rgbClr val="C8D32A"/>
                </a:solidFill>
                <a:latin typeface="Arial"/>
                <a:ea typeface="Arial"/>
                <a:cs typeface="Arial"/>
                <a:sym typeface="Arial"/>
              </a:rPr>
              <a:t>2ª PARTE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20150" y="5810107"/>
            <a:ext cx="1801285" cy="9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959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5560262" y="1"/>
            <a:ext cx="6631738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BF5E"/>
              </a:buClr>
              <a:buSzPts val="4400"/>
              <a:buFont typeface="Arial"/>
              <a:buNone/>
            </a:pPr>
            <a:r>
              <a:rPr lang="es-ES">
                <a:solidFill>
                  <a:srgbClr val="A8BF5E"/>
                </a:solidFill>
                <a:latin typeface="Arial"/>
                <a:ea typeface="Arial"/>
                <a:cs typeface="Arial"/>
                <a:sym typeface="Arial"/>
              </a:rPr>
              <a:t>COMO DECÍAMOS AYER…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5560263" y="3455580"/>
            <a:ext cx="6631737" cy="3402419"/>
          </a:xfrm>
          <a:prstGeom prst="rect">
            <a:avLst/>
          </a:prstGeom>
          <a:solidFill>
            <a:srgbClr val="A8BF5E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Noto Sans Coptic"/>
              <a:ea typeface="Noto Sans Coptic"/>
              <a:cs typeface="Noto Sans Coptic"/>
              <a:sym typeface="Noto Sans Coptic"/>
            </a:endParaRPr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Noto Sans Coptic"/>
              <a:ea typeface="Noto Sans Coptic"/>
              <a:cs typeface="Noto Sans Coptic"/>
              <a:sym typeface="Noto Sans Coptic"/>
            </a:endParaRPr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s-ES">
                <a:solidFill>
                  <a:schemeClr val="lt1"/>
                </a:solidFill>
                <a:latin typeface="Noto Sans Coptic"/>
                <a:ea typeface="Noto Sans Coptic"/>
                <a:cs typeface="Noto Sans Coptic"/>
                <a:sym typeface="Noto Sans Coptic"/>
              </a:rPr>
              <a:t>¿QUÉ ES EL DESPERDICIO ALIMENTARIO?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s-ES">
                <a:solidFill>
                  <a:schemeClr val="lt1"/>
                </a:solidFill>
                <a:latin typeface="Noto Sans Coptic"/>
                <a:ea typeface="Noto Sans Coptic"/>
                <a:cs typeface="Noto Sans Coptic"/>
                <a:sym typeface="Noto Sans Coptic"/>
              </a:rPr>
              <a:t>Ponemos la definición en común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0247" y="6045028"/>
            <a:ext cx="1720876" cy="79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5289" y="6045033"/>
            <a:ext cx="1337213" cy="792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14509" r="39856" t="0"/>
          <a:stretch/>
        </p:blipFill>
        <p:spPr>
          <a:xfrm>
            <a:off x="0" y="0"/>
            <a:ext cx="55602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91225" y="80369"/>
            <a:ext cx="1801285" cy="9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BF5E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8846288" y="0"/>
            <a:ext cx="3345712" cy="6858000"/>
          </a:xfrm>
          <a:prstGeom prst="rect">
            <a:avLst/>
          </a:prstGeom>
          <a:solidFill>
            <a:srgbClr val="4C9594"/>
          </a:solidFill>
          <a:ln cap="flat" cmpd="sng" w="12700">
            <a:solidFill>
              <a:srgbClr val="4C95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6288" y="6065354"/>
            <a:ext cx="1720876" cy="79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5609" y="6065353"/>
            <a:ext cx="1337213" cy="79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280586" y="574159"/>
            <a:ext cx="718760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ES" sz="4800" u="none" cap="none" strike="noStrike">
                <a:solidFill>
                  <a:srgbClr val="4C9594"/>
                </a:solidFill>
                <a:latin typeface="Arial"/>
                <a:ea typeface="Arial"/>
                <a:cs typeface="Arial"/>
                <a:sym typeface="Arial"/>
              </a:rPr>
              <a:t>¿QUÉ ES LA CADENA DE SUMINISTRO?</a:t>
            </a:r>
            <a:endParaRPr b="0" i="0" sz="4800" u="none" cap="none" strike="noStrike">
              <a:solidFill>
                <a:srgbClr val="4C95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765543" y="2136339"/>
            <a:ext cx="693573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Noto Sans Coptic"/>
                <a:ea typeface="Noto Sans Coptic"/>
                <a:cs typeface="Noto Sans Coptic"/>
                <a:sym typeface="Noto Sans Coptic"/>
              </a:rPr>
              <a:t>Una cadena de suministro es el conjunto de actividades, instalaciones y medios de distribución necesarios para llevar a cabo el proceso de venta de un producto en su totalidad. Esto es, desde la búsqueda de materias primas, su posterior transformación y hasta la fabricación, transporte y entrega al consumidor final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0" y="4890055"/>
            <a:ext cx="238539" cy="1152939"/>
          </a:xfrm>
          <a:prstGeom prst="rect">
            <a:avLst/>
          </a:prstGeom>
          <a:solidFill>
            <a:srgbClr val="4C9594"/>
          </a:solidFill>
          <a:ln cap="flat" cmpd="sng" w="12700">
            <a:solidFill>
              <a:srgbClr val="4C95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280586" y="4105225"/>
            <a:ext cx="718760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ES" sz="4800" u="none" cap="none" strike="noStrike">
                <a:solidFill>
                  <a:srgbClr val="4C9594"/>
                </a:solidFill>
                <a:latin typeface="Arial"/>
                <a:ea typeface="Arial"/>
                <a:cs typeface="Arial"/>
                <a:sym typeface="Arial"/>
              </a:rPr>
              <a:t>¿QUÉ PARTE TIENE ESTA CADENA?</a:t>
            </a:r>
            <a:endParaRPr b="0" i="0" sz="4800" u="none" cap="none" strike="noStrike">
              <a:solidFill>
                <a:srgbClr val="4C95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765543" y="5636627"/>
            <a:ext cx="69357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Noto Sans Coptic"/>
                <a:ea typeface="Noto Sans Coptic"/>
                <a:cs typeface="Noto Sans Coptic"/>
                <a:sym typeface="Noto Sans Coptic"/>
              </a:rPr>
              <a:t>Relaciona las Imágenes con los Títulos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 b="5703" l="6162" r="4613" t="4456"/>
          <a:stretch/>
        </p:blipFill>
        <p:spPr>
          <a:xfrm>
            <a:off x="8019529" y="1719942"/>
            <a:ext cx="3374393" cy="30806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1550" y="91994"/>
            <a:ext cx="1801285" cy="9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9594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0" y="0"/>
            <a:ext cx="3345712" cy="6858000"/>
          </a:xfrm>
          <a:prstGeom prst="rect">
            <a:avLst/>
          </a:prstGeom>
          <a:solidFill>
            <a:srgbClr val="A8BF5E"/>
          </a:solidFill>
          <a:ln cap="flat" cmpd="sng" w="12700">
            <a:solidFill>
              <a:srgbClr val="A8BF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6288" y="6065354"/>
            <a:ext cx="1720876" cy="79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5609" y="6065353"/>
            <a:ext cx="1337213" cy="79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4108277" y="202954"/>
            <a:ext cx="800454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ES" sz="4800" u="none" cap="none" strike="noStrike">
                <a:solidFill>
                  <a:srgbClr val="A8BF5E"/>
                </a:solidFill>
                <a:latin typeface="Arial"/>
                <a:ea typeface="Arial"/>
                <a:cs typeface="Arial"/>
                <a:sym typeface="Arial"/>
              </a:rPr>
              <a:t>¿QUÉ CREÉIS QUE SE HACE EN CADA UNA DE LAS PARTES?</a:t>
            </a:r>
            <a:endParaRPr b="0" i="0" sz="4800" u="none" cap="none" strike="noStrike">
              <a:solidFill>
                <a:srgbClr val="A8BF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3915785" y="3429000"/>
            <a:ext cx="800454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Noto Sans Coptic"/>
                <a:ea typeface="Noto Sans Coptic"/>
                <a:cs typeface="Noto Sans Coptic"/>
                <a:sym typeface="Noto Sans Coptic"/>
              </a:rPr>
              <a:t>Pensad en la función de cada persona o eslabón de la cadena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Noto Sans Coptic"/>
              <a:ea typeface="Noto Sans Coptic"/>
              <a:cs typeface="Noto Sans Coptic"/>
              <a:sym typeface="Noto Sans Copt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Noto Sans Coptic"/>
                <a:ea typeface="Noto Sans Coptic"/>
                <a:cs typeface="Noto Sans Coptic"/>
                <a:sym typeface="Noto Sans Coptic"/>
              </a:rPr>
              <a:t>¿Qué sucede en esta etapa?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Noto Sans Coptic"/>
                <a:ea typeface="Noto Sans Coptic"/>
                <a:cs typeface="Noto Sans Coptic"/>
                <a:sym typeface="Noto Sans Coptic"/>
              </a:rPr>
              <a:t>¿Qué personas están implicadas?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Noto Sans Coptic"/>
                <a:ea typeface="Noto Sans Coptic"/>
                <a:cs typeface="Noto Sans Coptic"/>
                <a:sym typeface="Noto Sans Coptic"/>
              </a:rPr>
              <a:t>¿Se produce desperdicio alimentario en esta etapa?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11953461" y="4601833"/>
            <a:ext cx="238539" cy="1152939"/>
          </a:xfrm>
          <a:prstGeom prst="rect">
            <a:avLst/>
          </a:prstGeom>
          <a:solidFill>
            <a:srgbClr val="A8BF5E"/>
          </a:solidFill>
          <a:ln cap="flat" cmpd="sng" w="12700">
            <a:solidFill>
              <a:srgbClr val="A8BF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299" y="1890484"/>
            <a:ext cx="3345449" cy="2946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5700" y="5884719"/>
            <a:ext cx="1801285" cy="9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BF5E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907" y="5882432"/>
            <a:ext cx="2118009" cy="97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0" y="4890055"/>
            <a:ext cx="238539" cy="1152939"/>
          </a:xfrm>
          <a:prstGeom prst="rect">
            <a:avLst/>
          </a:prstGeom>
          <a:solidFill>
            <a:srgbClr val="4C9594"/>
          </a:solidFill>
          <a:ln cap="flat" cmpd="sng" w="12700">
            <a:solidFill>
              <a:srgbClr val="4C95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924588" y="550143"/>
            <a:ext cx="10342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E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REPASAMOS LA CADENA DE PRODUCCIÓN…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E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¿DÓNDE CREÉIS QUE SE DESPERDICIA MÁS?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5188" y="5882432"/>
            <a:ext cx="1645805" cy="97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2766" y="2397182"/>
            <a:ext cx="5746468" cy="446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09725" y="4512694"/>
            <a:ext cx="1801285" cy="9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9594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907" y="5882432"/>
            <a:ext cx="2118009" cy="97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5188" y="5825282"/>
            <a:ext cx="1645805" cy="97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0" y="4890055"/>
            <a:ext cx="238539" cy="1152939"/>
          </a:xfrm>
          <a:prstGeom prst="rect">
            <a:avLst/>
          </a:prstGeom>
          <a:solidFill>
            <a:srgbClr val="A8BF5E"/>
          </a:solidFill>
          <a:ln cap="flat" cmpd="sng" w="12700">
            <a:solidFill>
              <a:srgbClr val="A8BF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0" y="349793"/>
            <a:ext cx="121920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¿A QUÉ ETAPA DE LA CADENA CORRESPONDE CADA PORCENTAJE DE DESPERDICIO?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6" name="Google Shape;146;p6"/>
          <p:cNvGraphicFramePr/>
          <p:nvPr/>
        </p:nvGraphicFramePr>
        <p:xfrm>
          <a:off x="3044825" y="2473451"/>
          <a:ext cx="6102350" cy="4176183"/>
        </p:xfrm>
        <a:graphic>
          <a:graphicData uri="http://schemas.openxmlformats.org/drawingml/2006/chart">
            <c:chart r:id="rId5"/>
          </a:graphicData>
        </a:graphic>
      </p:graphicFrame>
      <p:pic>
        <p:nvPicPr>
          <p:cNvPr id="147" name="Google Shape;14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03619"/>
            <a:ext cx="1801285" cy="9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BF5E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09170"/>
            <a:ext cx="1645805" cy="75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 b="14126" l="0" r="0" t="11427"/>
          <a:stretch/>
        </p:blipFill>
        <p:spPr>
          <a:xfrm>
            <a:off x="650240" y="690880"/>
            <a:ext cx="10891520" cy="545893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/>
          <p:nvPr/>
        </p:nvSpPr>
        <p:spPr>
          <a:xfrm>
            <a:off x="0" y="1868557"/>
            <a:ext cx="12192000" cy="3220278"/>
          </a:xfrm>
          <a:prstGeom prst="rect">
            <a:avLst/>
          </a:prstGeom>
          <a:solidFill>
            <a:srgbClr val="4C9594">
              <a:alpha val="80000"/>
            </a:srgbClr>
          </a:solidFill>
          <a:ln cap="flat" cmpd="sng" w="12700">
            <a:solidFill>
              <a:srgbClr val="4C95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E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 TERMINAR: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lt1"/>
                </a:solidFill>
                <a:latin typeface="Noto Sans Coptic"/>
                <a:ea typeface="Noto Sans Coptic"/>
                <a:cs typeface="Noto Sans Coptic"/>
                <a:sym typeface="Noto Sans Coptic"/>
              </a:rPr>
              <a:t>¿Se os ocurren propuestas para aprovechar mejor la comida en casa?</a:t>
            </a:r>
            <a:endParaRPr b="1" i="1" sz="4400" u="sng" cap="none" strike="noStrike">
              <a:solidFill>
                <a:schemeClr val="lt1"/>
              </a:solidFill>
              <a:latin typeface="Noto Sans Coptic"/>
              <a:ea typeface="Noto Sans Coptic"/>
              <a:cs typeface="Noto Sans Coptic"/>
              <a:sym typeface="Noto Sans Copt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Noto Sans Coptic"/>
              <a:ea typeface="Noto Sans Coptic"/>
              <a:cs typeface="Noto Sans Coptic"/>
              <a:sym typeface="Noto Sans Coptic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08095" y="5844332"/>
            <a:ext cx="1645805" cy="97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5363" y="5845469"/>
            <a:ext cx="1801285" cy="9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2023-02-22T08:25:07Z</dcterms:created>
  <dc:creator>Microsoft Office User</dc:creator>
</cp:coreProperties>
</file>