
<file path=[Content_Types].xml><?xml version="1.0" encoding="utf-8"?>
<Types xmlns="http://schemas.openxmlformats.org/package/2006/content-types">
  <Default ContentType="application/vnd.openxmlformats-officedocument.spreadsheetml.sheet" Extension="xlsx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ms-office.chartcolorstyle+xml" PartName="/ppt/charts/colors1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drawingml.chart+xml" PartName="/ppt/charts/chart1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binary" PartName="/ppt/metadata"/>
  <Override ContentType="application/vnd.openxmlformats-officedocument.presentationml.notesMaster+xml" PartName="/ppt/notesMasters/notesMaster1.xml"/>
  <Override ContentType="application/vnd.ms-office.chartstyle+xml" PartName="/ppt/charts/style1.xml"/>
  <Override ContentType="application/vnd.openxmlformats-officedocument.presentationml.presProps+xml" PartName="/ppt/pres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y="6858000" cx="12192000"/>
  <p:notesSz cx="6858000" cy="9144000"/>
  <p:embeddedFontLst>
    <p:embeddedFont>
      <p:font typeface="Noto Sans Coptic"/>
      <p:regular r:id="rId1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3" roundtripDataSignature="AMtx7mjVMUtbDy3OVZ8XSipEhwFN4CVDg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customschemas.google.com/relationships/presentationmetadata" Target="metadata"/><Relationship Id="rId12" Type="http://schemas.openxmlformats.org/officeDocument/2006/relationships/font" Target="fonts/NotoSansCoptic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charts/_rels/chart1.xml.rels><?xml version="1.0" encoding="UTF-8" standalone="yes"?>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B42-234B-93E4-12A57564DEE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4-CB42-234B-93E4-12A57564DEE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B42-234B-93E4-12A57564DEE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CB42-234B-93E4-12A57564DEE1}"/>
              </c:ext>
            </c:extLst>
          </c:dPt>
          <c:dLbls>
            <c:dLbl>
              <c:idx val="0"/>
              <c:layout>
                <c:manualLayout>
                  <c:x val="-0.2107161994969152"/>
                  <c:y val="0.11326958133779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2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258599901574806"/>
                      <c:h val="0.2217421738593643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CB42-234B-93E4-12A57564DEE1}"/>
                </c:ext>
              </c:extLst>
            </c:dLbl>
            <c:dLbl>
              <c:idx val="1"/>
              <c:layout>
                <c:manualLayout>
                  <c:x val="0.21673486712598419"/>
                  <c:y val="-0.2285331429298017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07A8C5E-3CF2-E94A-B20E-A3598850C933}" type="PERCENTAGE">
                      <a:rPr lang="en-US" sz="3200"/>
                      <a:pPr>
                        <a:defRPr/>
                      </a:pPr>
                      <a:t>[PORCENTAJE]</a:t>
                    </a:fld>
                    <a:endParaRPr lang="es-E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664849901574806"/>
                      <c:h val="0.1549628349555342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CB42-234B-93E4-12A57564DEE1}"/>
                </c:ext>
              </c:extLst>
            </c:dLbl>
            <c:dLbl>
              <c:idx val="2"/>
              <c:layout>
                <c:manualLayout>
                  <c:x val="0.16259776971166845"/>
                  <c:y val="0.1020386319277675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2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654687500000001"/>
                      <c:h val="0.2147109242918968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CB42-234B-93E4-12A57564DEE1}"/>
                </c:ext>
              </c:extLst>
            </c:dLbl>
            <c:dLbl>
              <c:idx val="3"/>
              <c:layout>
                <c:manualLayout>
                  <c:x val="0.15355068897637794"/>
                  <c:y val="8.820933266428809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2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821099901574804"/>
                      <c:h val="0.2897109196782160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CB42-234B-93E4-12A57564DEE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4"/>
                <c:pt idx="0">
                  <c:v>1er trim.</c:v>
                </c:pt>
                <c:pt idx="1">
                  <c:v>2º trim.</c:v>
                </c:pt>
                <c:pt idx="2">
                  <c:v>3er trim.</c:v>
                </c:pt>
                <c:pt idx="3">
                  <c:v>4º trim.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39</c:v>
                </c:pt>
                <c:pt idx="1">
                  <c:v>42</c:v>
                </c:pt>
                <c:pt idx="2">
                  <c:v>5</c:v>
                </c:pt>
                <c:pt idx="3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42-234B-93E4-12A57564DEE1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4" name="Google Shape;94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4" name="Google Shape;10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8" name="Google Shape;118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0" name="Google Shape;130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0" name="Google Shape;140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0" name="Google Shape;150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8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9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9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1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1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2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2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3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3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3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3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3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6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6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7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7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AC8B4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4.png"/><Relationship Id="rId6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6.png"/><Relationship Id="rId5" Type="http://schemas.openxmlformats.org/officeDocument/2006/relationships/image" Target="../media/image12.png"/><Relationship Id="rId6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6.png"/><Relationship Id="rId5" Type="http://schemas.openxmlformats.org/officeDocument/2006/relationships/image" Target="../media/image10.png"/><Relationship Id="rId6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6.png"/><Relationship Id="rId5" Type="http://schemas.openxmlformats.org/officeDocument/2006/relationships/image" Target="../media/image11.png"/><Relationship Id="rId6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6.png"/><Relationship Id="rId5" Type="http://schemas.openxmlformats.org/officeDocument/2006/relationships/chart" Target="../charts/chart1.xml"/><Relationship Id="rId6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Relationship Id="rId4" Type="http://schemas.openxmlformats.org/officeDocument/2006/relationships/image" Target="../media/image13.png"/><Relationship Id="rId5" Type="http://schemas.openxmlformats.org/officeDocument/2006/relationships/image" Target="../media/image6.png"/><Relationship Id="rId6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 amt="70000"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/>
          <p:nvPr>
            <p:ph type="ctrTitle"/>
          </p:nvPr>
        </p:nvSpPr>
        <p:spPr>
          <a:xfrm>
            <a:off x="1524000" y="374073"/>
            <a:ext cx="9144000" cy="24796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8D32A"/>
              </a:buClr>
              <a:buSzPts val="7200"/>
              <a:buFont typeface="Arial"/>
              <a:buNone/>
            </a:pPr>
            <a:r>
              <a:rPr b="1" lang="es-ES" sz="7200">
                <a:solidFill>
                  <a:srgbClr val="C8D32A"/>
                </a:solidFill>
                <a:latin typeface="Arial"/>
                <a:ea typeface="Arial"/>
                <a:cs typeface="Arial"/>
                <a:sym typeface="Arial"/>
              </a:rPr>
              <a:t>CONSUMO </a:t>
            </a:r>
            <a:br>
              <a:rPr b="1" lang="es-ES" sz="7200">
                <a:solidFill>
                  <a:srgbClr val="C8D32A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es-ES" sz="7200">
                <a:solidFill>
                  <a:srgbClr val="C8D32A"/>
                </a:solidFill>
                <a:latin typeface="Arial"/>
                <a:ea typeface="Arial"/>
                <a:cs typeface="Arial"/>
                <a:sym typeface="Arial"/>
              </a:rPr>
              <a:t>SOSTENIBLE</a:t>
            </a:r>
            <a:endParaRPr/>
          </a:p>
        </p:txBody>
      </p:sp>
      <p:sp>
        <p:nvSpPr>
          <p:cNvPr id="86" name="Google Shape;86;p1"/>
          <p:cNvSpPr/>
          <p:nvPr/>
        </p:nvSpPr>
        <p:spPr>
          <a:xfrm>
            <a:off x="3430270" y="4099234"/>
            <a:ext cx="5283200" cy="496957"/>
          </a:xfrm>
          <a:prstGeom prst="roundRect">
            <a:avLst>
              <a:gd fmla="val 16667" name="adj"/>
            </a:avLst>
          </a:prstGeom>
          <a:solidFill>
            <a:srgbClr val="F8FAE6"/>
          </a:solidFill>
          <a:ln cap="flat" cmpd="sng" w="12700">
            <a:solidFill>
              <a:srgbClr val="F8FAE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"/>
          <p:cNvSpPr txBox="1"/>
          <p:nvPr>
            <p:ph idx="1" type="subTitle"/>
          </p:nvPr>
        </p:nvSpPr>
        <p:spPr>
          <a:xfrm>
            <a:off x="1876925" y="4010650"/>
            <a:ext cx="8025300" cy="585600"/>
          </a:xfrm>
          <a:prstGeom prst="rect">
            <a:avLst/>
          </a:prstGeom>
          <a:solidFill>
            <a:srgbClr val="F8FAE6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8D32A"/>
              </a:buClr>
              <a:buSzPts val="4000"/>
              <a:buNone/>
            </a:pPr>
            <a:r>
              <a:rPr lang="es-ES" sz="4000">
                <a:solidFill>
                  <a:srgbClr val="C8D32A"/>
                </a:solidFill>
                <a:latin typeface="Arial"/>
                <a:ea typeface="Arial"/>
                <a:cs typeface="Arial"/>
                <a:sym typeface="Arial"/>
              </a:rPr>
              <a:t>DESPILFARRO DE ALIMENTOS</a:t>
            </a:r>
            <a:endParaRPr>
              <a:solidFill>
                <a:srgbClr val="C8D32A"/>
              </a:solidFill>
            </a:endParaRPr>
          </a:p>
        </p:txBody>
      </p:sp>
      <p:pic>
        <p:nvPicPr>
          <p:cNvPr id="88" name="Google Shape;88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0288" y="5900430"/>
            <a:ext cx="1720876" cy="792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"/>
          <p:cNvPicPr preferRelativeResize="0"/>
          <p:nvPr/>
        </p:nvPicPr>
        <p:blipFill rotWithShape="1">
          <a:blip r:embed="rId5">
            <a:alphaModFix/>
          </a:blip>
          <a:srcRect b="0" l="4974" r="5949" t="12433"/>
          <a:stretch/>
        </p:blipFill>
        <p:spPr>
          <a:xfrm>
            <a:off x="10260836" y="5424265"/>
            <a:ext cx="1720876" cy="126881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/>
          <p:nvPr/>
        </p:nvSpPr>
        <p:spPr>
          <a:xfrm>
            <a:off x="4664710" y="4596191"/>
            <a:ext cx="2862580" cy="496957"/>
          </a:xfrm>
          <a:prstGeom prst="roundRect">
            <a:avLst>
              <a:gd fmla="val 16667" name="adj"/>
            </a:avLst>
          </a:prstGeom>
          <a:solidFill>
            <a:srgbClr val="F8FAE6"/>
          </a:solidFill>
          <a:ln cap="flat" cmpd="sng" w="12700">
            <a:solidFill>
              <a:srgbClr val="F8FAE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s-ES" sz="4000" u="none" cap="none" strike="noStrike">
                <a:solidFill>
                  <a:srgbClr val="C8D32A"/>
                </a:solidFill>
                <a:latin typeface="Arial"/>
                <a:ea typeface="Arial"/>
                <a:cs typeface="Arial"/>
                <a:sym typeface="Arial"/>
              </a:rPr>
              <a:t>2ª PARTE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" name="Google Shape;91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120150" y="5810107"/>
            <a:ext cx="1801285" cy="973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C9594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 txBox="1"/>
          <p:nvPr>
            <p:ph type="title"/>
          </p:nvPr>
        </p:nvSpPr>
        <p:spPr>
          <a:xfrm>
            <a:off x="5560262" y="1"/>
            <a:ext cx="6631738" cy="342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8BF5E"/>
              </a:buClr>
              <a:buSzPts val="4400"/>
              <a:buFont typeface="Arial"/>
              <a:buNone/>
            </a:pPr>
            <a:r>
              <a:rPr lang="es-ES">
                <a:solidFill>
                  <a:srgbClr val="A8BF5E"/>
                </a:solidFill>
                <a:latin typeface="Arial"/>
                <a:ea typeface="Arial"/>
                <a:cs typeface="Arial"/>
                <a:sym typeface="Arial"/>
              </a:rPr>
              <a:t>COMO DECÍAMOS AYER…</a:t>
            </a:r>
            <a:endParaRPr/>
          </a:p>
        </p:txBody>
      </p:sp>
      <p:sp>
        <p:nvSpPr>
          <p:cNvPr id="97" name="Google Shape;97;p2"/>
          <p:cNvSpPr txBox="1"/>
          <p:nvPr>
            <p:ph idx="1" type="body"/>
          </p:nvPr>
        </p:nvSpPr>
        <p:spPr>
          <a:xfrm>
            <a:off x="5560263" y="3455580"/>
            <a:ext cx="6631737" cy="3402419"/>
          </a:xfrm>
          <a:prstGeom prst="rect">
            <a:avLst/>
          </a:prstGeom>
          <a:solidFill>
            <a:srgbClr val="A8BF5E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t/>
            </a:r>
            <a:endParaRPr b="1" sz="1000">
              <a:solidFill>
                <a:schemeClr val="lt1"/>
              </a:solidFill>
              <a:latin typeface="Noto Sans Coptic"/>
              <a:ea typeface="Noto Sans Coptic"/>
              <a:cs typeface="Noto Sans Coptic"/>
              <a:sym typeface="Noto Sans Coptic"/>
            </a:endParaRPr>
          </a:p>
          <a:p>
            <a:pPr indent="0" lvl="0" marL="0" rtl="0" algn="ctr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</a:pPr>
            <a:r>
              <a:t/>
            </a:r>
            <a:endParaRPr b="1" sz="800">
              <a:solidFill>
                <a:schemeClr val="lt1"/>
              </a:solidFill>
              <a:latin typeface="Noto Sans Coptic"/>
              <a:ea typeface="Noto Sans Coptic"/>
              <a:cs typeface="Noto Sans Coptic"/>
              <a:sym typeface="Noto Sans Coptic"/>
            </a:endParaRPr>
          </a:p>
          <a:p>
            <a:pPr indent="0" lvl="0" marL="0" rtl="0" algn="ctr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b="1" lang="es-ES">
                <a:solidFill>
                  <a:schemeClr val="lt1"/>
                </a:solidFill>
                <a:latin typeface="Noto Sans Coptic"/>
                <a:ea typeface="Noto Sans Coptic"/>
                <a:cs typeface="Noto Sans Coptic"/>
                <a:sym typeface="Noto Sans Coptic"/>
              </a:rPr>
              <a:t>¿QUÉ ES EL DESPERDICIO ALIMENTARIO?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b="1" lang="es-ES">
                <a:solidFill>
                  <a:schemeClr val="lt1"/>
                </a:solidFill>
                <a:latin typeface="Noto Sans Coptic"/>
                <a:ea typeface="Noto Sans Coptic"/>
                <a:cs typeface="Noto Sans Coptic"/>
                <a:sym typeface="Noto Sans Coptic"/>
              </a:rPr>
              <a:t>Ponemos la definición en común</a:t>
            </a:r>
            <a:endParaRPr/>
          </a:p>
        </p:txBody>
      </p:sp>
      <p:pic>
        <p:nvPicPr>
          <p:cNvPr id="98" name="Google Shape;98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60247" y="6045028"/>
            <a:ext cx="1720876" cy="792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755289" y="6045033"/>
            <a:ext cx="1337213" cy="792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2"/>
          <p:cNvPicPr preferRelativeResize="0"/>
          <p:nvPr/>
        </p:nvPicPr>
        <p:blipFill rotWithShape="1">
          <a:blip r:embed="rId5">
            <a:alphaModFix/>
          </a:blip>
          <a:srcRect b="0" l="14509" r="39856" t="0"/>
          <a:stretch/>
        </p:blipFill>
        <p:spPr>
          <a:xfrm>
            <a:off x="0" y="0"/>
            <a:ext cx="5560263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291225" y="80369"/>
            <a:ext cx="1801285" cy="973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8BF5E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"/>
          <p:cNvSpPr/>
          <p:nvPr/>
        </p:nvSpPr>
        <p:spPr>
          <a:xfrm>
            <a:off x="8846288" y="0"/>
            <a:ext cx="3345712" cy="6858000"/>
          </a:xfrm>
          <a:prstGeom prst="rect">
            <a:avLst/>
          </a:prstGeom>
          <a:solidFill>
            <a:srgbClr val="4C9594"/>
          </a:solidFill>
          <a:ln cap="flat" cmpd="sng" w="12700">
            <a:solidFill>
              <a:srgbClr val="4C959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7" name="Google Shape;107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846288" y="6065354"/>
            <a:ext cx="1720876" cy="792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775609" y="6065353"/>
            <a:ext cx="1337213" cy="792646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3"/>
          <p:cNvSpPr txBox="1"/>
          <p:nvPr/>
        </p:nvSpPr>
        <p:spPr>
          <a:xfrm>
            <a:off x="280586" y="574159"/>
            <a:ext cx="7187609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s-ES" sz="4800" u="none" cap="none" strike="noStrike">
                <a:solidFill>
                  <a:srgbClr val="4C9594"/>
                </a:solidFill>
                <a:latin typeface="Arial"/>
                <a:ea typeface="Arial"/>
                <a:cs typeface="Arial"/>
                <a:sym typeface="Arial"/>
              </a:rPr>
              <a:t>¿QUÉ ES LA CADENA DE SUMINISTRO?</a:t>
            </a:r>
            <a:endParaRPr b="0" i="0" sz="4800" u="none" cap="none" strike="noStrike">
              <a:solidFill>
                <a:srgbClr val="4C95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3"/>
          <p:cNvSpPr txBox="1"/>
          <p:nvPr/>
        </p:nvSpPr>
        <p:spPr>
          <a:xfrm>
            <a:off x="765543" y="2136339"/>
            <a:ext cx="6935736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-ES" sz="2000" u="none" cap="none" strike="noStrike">
                <a:solidFill>
                  <a:schemeClr val="dk1"/>
                </a:solidFill>
                <a:latin typeface="Noto Sans Coptic"/>
                <a:ea typeface="Noto Sans Coptic"/>
                <a:cs typeface="Noto Sans Coptic"/>
                <a:sym typeface="Noto Sans Coptic"/>
              </a:rPr>
              <a:t>Una cadena de suministro es el conjunto de actividades, instalaciones y medios de distribución necesarios para llevar a cabo el proceso de venta de un producto en su totalidad. Esto es, desde la búsqueda de materias primas, su posterior transformación y hasta la fabricación, transporte y entrega al consumidor final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3"/>
          <p:cNvSpPr/>
          <p:nvPr/>
        </p:nvSpPr>
        <p:spPr>
          <a:xfrm>
            <a:off x="0" y="4890055"/>
            <a:ext cx="238539" cy="1152939"/>
          </a:xfrm>
          <a:prstGeom prst="rect">
            <a:avLst/>
          </a:prstGeom>
          <a:solidFill>
            <a:srgbClr val="4C9594"/>
          </a:solidFill>
          <a:ln cap="flat" cmpd="sng" w="12700">
            <a:solidFill>
              <a:srgbClr val="4C959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3"/>
          <p:cNvSpPr txBox="1"/>
          <p:nvPr/>
        </p:nvSpPr>
        <p:spPr>
          <a:xfrm>
            <a:off x="280586" y="4105225"/>
            <a:ext cx="7187609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s-ES" sz="4800" u="none" cap="none" strike="noStrike">
                <a:solidFill>
                  <a:srgbClr val="4C9594"/>
                </a:solidFill>
                <a:latin typeface="Arial"/>
                <a:ea typeface="Arial"/>
                <a:cs typeface="Arial"/>
                <a:sym typeface="Arial"/>
              </a:rPr>
              <a:t>¿QUÉ PARTE TIENE ESTA CADENA?</a:t>
            </a:r>
            <a:endParaRPr b="0" i="0" sz="4800" u="none" cap="none" strike="noStrike">
              <a:solidFill>
                <a:srgbClr val="4C95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3"/>
          <p:cNvSpPr txBox="1"/>
          <p:nvPr/>
        </p:nvSpPr>
        <p:spPr>
          <a:xfrm>
            <a:off x="765543" y="5636627"/>
            <a:ext cx="693573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-ES" sz="2000" u="none" cap="none" strike="noStrike">
                <a:solidFill>
                  <a:schemeClr val="dk1"/>
                </a:solidFill>
                <a:latin typeface="Noto Sans Coptic"/>
                <a:ea typeface="Noto Sans Coptic"/>
                <a:cs typeface="Noto Sans Coptic"/>
                <a:sym typeface="Noto Sans Coptic"/>
              </a:rPr>
              <a:t>Relaciona las Imágenes con los Títulos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4" name="Google Shape;114;p3"/>
          <p:cNvPicPr preferRelativeResize="0"/>
          <p:nvPr/>
        </p:nvPicPr>
        <p:blipFill rotWithShape="1">
          <a:blip r:embed="rId5">
            <a:alphaModFix/>
          </a:blip>
          <a:srcRect b="5703" l="6162" r="4613" t="4456"/>
          <a:stretch/>
        </p:blipFill>
        <p:spPr>
          <a:xfrm>
            <a:off x="8019529" y="1719942"/>
            <a:ext cx="3374393" cy="3080658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313"/>
              </a:srgbClr>
            </a:outerShdw>
          </a:effectLst>
        </p:spPr>
      </p:pic>
      <p:pic>
        <p:nvPicPr>
          <p:cNvPr id="115" name="Google Shape;115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311550" y="91994"/>
            <a:ext cx="1801285" cy="973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C9594"/>
        </a:solid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"/>
          <p:cNvSpPr/>
          <p:nvPr/>
        </p:nvSpPr>
        <p:spPr>
          <a:xfrm>
            <a:off x="0" y="0"/>
            <a:ext cx="3345712" cy="6858000"/>
          </a:xfrm>
          <a:prstGeom prst="rect">
            <a:avLst/>
          </a:prstGeom>
          <a:solidFill>
            <a:srgbClr val="A8BF5E"/>
          </a:solidFill>
          <a:ln cap="flat" cmpd="sng" w="12700">
            <a:solidFill>
              <a:srgbClr val="A8BF5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1" name="Google Shape;121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846288" y="6065354"/>
            <a:ext cx="1720876" cy="792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775609" y="6065353"/>
            <a:ext cx="1337213" cy="792646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4"/>
          <p:cNvSpPr txBox="1"/>
          <p:nvPr/>
        </p:nvSpPr>
        <p:spPr>
          <a:xfrm>
            <a:off x="4108277" y="202954"/>
            <a:ext cx="8004545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s-ES" sz="4800" u="none" cap="none" strike="noStrike">
                <a:solidFill>
                  <a:srgbClr val="A8BF5E"/>
                </a:solidFill>
                <a:latin typeface="Arial"/>
                <a:ea typeface="Arial"/>
                <a:cs typeface="Arial"/>
                <a:sym typeface="Arial"/>
              </a:rPr>
              <a:t>¿QUÉ CREÉIS QUE SE HACE EN CADA UNA DE LAS PARTES?</a:t>
            </a:r>
            <a:endParaRPr b="0" i="0" sz="4800" u="none" cap="none" strike="noStrike">
              <a:solidFill>
                <a:srgbClr val="A8BF5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4"/>
          <p:cNvSpPr txBox="1"/>
          <p:nvPr/>
        </p:nvSpPr>
        <p:spPr>
          <a:xfrm>
            <a:off x="3915785" y="3429000"/>
            <a:ext cx="8004545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s-ES" sz="2400" u="none" cap="none" strike="noStrike">
                <a:solidFill>
                  <a:schemeClr val="dk1"/>
                </a:solidFill>
                <a:latin typeface="Noto Sans Coptic"/>
                <a:ea typeface="Noto Sans Coptic"/>
                <a:cs typeface="Noto Sans Coptic"/>
                <a:sym typeface="Noto Sans Coptic"/>
              </a:rPr>
              <a:t>Pensad en la función de cada persona o eslabón de la cadena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Noto Sans Coptic"/>
              <a:ea typeface="Noto Sans Coptic"/>
              <a:cs typeface="Noto Sans Coptic"/>
              <a:sym typeface="Noto Sans Copt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s-ES" sz="2400" u="none" cap="none" strike="noStrike">
                <a:solidFill>
                  <a:schemeClr val="dk1"/>
                </a:solidFill>
                <a:latin typeface="Noto Sans Coptic"/>
                <a:ea typeface="Noto Sans Coptic"/>
                <a:cs typeface="Noto Sans Coptic"/>
                <a:sym typeface="Noto Sans Coptic"/>
              </a:rPr>
              <a:t>¿Qué sucede en esta etapa?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s-ES" sz="2400" u="none" cap="none" strike="noStrike">
                <a:solidFill>
                  <a:schemeClr val="dk1"/>
                </a:solidFill>
                <a:latin typeface="Noto Sans Coptic"/>
                <a:ea typeface="Noto Sans Coptic"/>
                <a:cs typeface="Noto Sans Coptic"/>
                <a:sym typeface="Noto Sans Coptic"/>
              </a:rPr>
              <a:t>¿Qué personas están implicadas?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s-ES" sz="2400" u="none" cap="none" strike="noStrike">
                <a:solidFill>
                  <a:schemeClr val="dk1"/>
                </a:solidFill>
                <a:latin typeface="Noto Sans Coptic"/>
                <a:ea typeface="Noto Sans Coptic"/>
                <a:cs typeface="Noto Sans Coptic"/>
                <a:sym typeface="Noto Sans Coptic"/>
              </a:rPr>
              <a:t>¿Se produce desperdicio alimentario en esta etapa?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4"/>
          <p:cNvSpPr/>
          <p:nvPr/>
        </p:nvSpPr>
        <p:spPr>
          <a:xfrm>
            <a:off x="11953461" y="4601833"/>
            <a:ext cx="238539" cy="1152939"/>
          </a:xfrm>
          <a:prstGeom prst="rect">
            <a:avLst/>
          </a:prstGeom>
          <a:solidFill>
            <a:srgbClr val="A8BF5E"/>
          </a:solidFill>
          <a:ln cap="flat" cmpd="sng" w="12700">
            <a:solidFill>
              <a:srgbClr val="A8BF5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6" name="Google Shape;126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85299" y="1890484"/>
            <a:ext cx="3345449" cy="29464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27" name="Google Shape;127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345700" y="5884719"/>
            <a:ext cx="1801285" cy="973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8BF5E"/>
        </a:solid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9907" y="5882432"/>
            <a:ext cx="2118009" cy="975568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5"/>
          <p:cNvSpPr/>
          <p:nvPr/>
        </p:nvSpPr>
        <p:spPr>
          <a:xfrm>
            <a:off x="0" y="4890055"/>
            <a:ext cx="238539" cy="1152939"/>
          </a:xfrm>
          <a:prstGeom prst="rect">
            <a:avLst/>
          </a:prstGeom>
          <a:solidFill>
            <a:srgbClr val="4C9594"/>
          </a:solidFill>
          <a:ln cap="flat" cmpd="sng" w="12700">
            <a:solidFill>
              <a:srgbClr val="4C959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5"/>
          <p:cNvSpPr txBox="1"/>
          <p:nvPr/>
        </p:nvSpPr>
        <p:spPr>
          <a:xfrm>
            <a:off x="924588" y="550143"/>
            <a:ext cx="10342800" cy="17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s-ES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REPASAMOS LA CADENA DE PRODUCCIÓN…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s-ES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¿DÓNDE CREÉIS QUE SE DESPERDICIA MÁS?</a:t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5" name="Google Shape;135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165188" y="5882432"/>
            <a:ext cx="1645805" cy="975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222766" y="2397182"/>
            <a:ext cx="5746468" cy="4460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009725" y="4512694"/>
            <a:ext cx="1801285" cy="973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C9594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9907" y="5882432"/>
            <a:ext cx="2118009" cy="975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165188" y="5825282"/>
            <a:ext cx="1645805" cy="97556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6"/>
          <p:cNvSpPr/>
          <p:nvPr/>
        </p:nvSpPr>
        <p:spPr>
          <a:xfrm>
            <a:off x="0" y="4890055"/>
            <a:ext cx="238539" cy="1152939"/>
          </a:xfrm>
          <a:prstGeom prst="rect">
            <a:avLst/>
          </a:prstGeom>
          <a:solidFill>
            <a:srgbClr val="A8BF5E"/>
          </a:solidFill>
          <a:ln cap="flat" cmpd="sng" w="12700">
            <a:solidFill>
              <a:srgbClr val="A8BF5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6"/>
          <p:cNvSpPr txBox="1"/>
          <p:nvPr/>
        </p:nvSpPr>
        <p:spPr>
          <a:xfrm>
            <a:off x="0" y="349793"/>
            <a:ext cx="12192000" cy="21236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es-ES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¿A QUÉ ETAPA DE LA CADENA CORRESPONDE CADA PORCENTAJE DE DESPERDICIO?</a:t>
            </a:r>
            <a:endParaRPr b="0" i="0" sz="4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46" name="Google Shape;146;p6"/>
          <p:cNvGraphicFramePr/>
          <p:nvPr/>
        </p:nvGraphicFramePr>
        <p:xfrm>
          <a:off x="3044825" y="2473451"/>
          <a:ext cx="6102350" cy="4176183"/>
        </p:xfrm>
        <a:graphic>
          <a:graphicData uri="http://schemas.openxmlformats.org/drawingml/2006/chart">
            <c:chart r:id="rId5"/>
          </a:graphicData>
        </a:graphic>
      </p:graphicFrame>
      <p:pic>
        <p:nvPicPr>
          <p:cNvPr id="147" name="Google Shape;147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0" y="103619"/>
            <a:ext cx="1801285" cy="973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8BF5E"/>
        </a:soli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109170"/>
            <a:ext cx="1645805" cy="758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7"/>
          <p:cNvPicPr preferRelativeResize="0"/>
          <p:nvPr/>
        </p:nvPicPr>
        <p:blipFill rotWithShape="1">
          <a:blip r:embed="rId4">
            <a:alphaModFix/>
          </a:blip>
          <a:srcRect b="14126" l="0" r="0" t="11427"/>
          <a:stretch/>
        </p:blipFill>
        <p:spPr>
          <a:xfrm>
            <a:off x="650240" y="690880"/>
            <a:ext cx="10891520" cy="545893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7"/>
          <p:cNvSpPr/>
          <p:nvPr/>
        </p:nvSpPr>
        <p:spPr>
          <a:xfrm>
            <a:off x="0" y="1868557"/>
            <a:ext cx="12192000" cy="3220278"/>
          </a:xfrm>
          <a:prstGeom prst="rect">
            <a:avLst/>
          </a:prstGeom>
          <a:solidFill>
            <a:srgbClr val="4C9594">
              <a:alpha val="80000"/>
            </a:srgbClr>
          </a:solidFill>
          <a:ln cap="flat" cmpd="sng" w="12700">
            <a:solidFill>
              <a:srgbClr val="4C959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0" i="0" lang="es-ES" sz="5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PARA TERMINAR: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es-ES" sz="4400" u="none" cap="none" strike="noStrike">
                <a:solidFill>
                  <a:schemeClr val="lt1"/>
                </a:solidFill>
                <a:latin typeface="Noto Sans Coptic"/>
                <a:ea typeface="Noto Sans Coptic"/>
                <a:cs typeface="Noto Sans Coptic"/>
                <a:sym typeface="Noto Sans Coptic"/>
              </a:rPr>
              <a:t>¿Se os ocurren propuestas para aprovechar mejor la comida en casa?</a:t>
            </a:r>
            <a:endParaRPr b="1" i="1" sz="4400" u="sng" cap="none" strike="noStrike">
              <a:solidFill>
                <a:schemeClr val="lt1"/>
              </a:solidFill>
              <a:latin typeface="Noto Sans Coptic"/>
              <a:ea typeface="Noto Sans Coptic"/>
              <a:cs typeface="Noto Sans Coptic"/>
              <a:sym typeface="Noto Sans Copt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lt1"/>
              </a:solidFill>
              <a:latin typeface="Noto Sans Coptic"/>
              <a:ea typeface="Noto Sans Coptic"/>
              <a:cs typeface="Noto Sans Coptic"/>
              <a:sym typeface="Noto Sans Coptic"/>
            </a:endParaRPr>
          </a:p>
        </p:txBody>
      </p:sp>
      <p:pic>
        <p:nvPicPr>
          <p:cNvPr id="155" name="Google Shape;155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508095" y="5844332"/>
            <a:ext cx="1645805" cy="975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195363" y="5845469"/>
            <a:ext cx="1801285" cy="973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2023-02-22T08:25:07Z</dcterms:created>
  <dc:creator>Microsoft Office User</dc:creator>
</cp:coreProperties>
</file>