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Noto Sans Coptic"/>
      <p:regular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8" roundtripDataSignature="AMtx7mg2RvCtxwynvpfyXReTjHN6nWO6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NotoSansCoptic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4" name="Google Shape;19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5" name="Google Shape;20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b5cea45c65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g2b5cea45c6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b5cea45c65_1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g2b5cea45c65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" name="Google Shape;11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" name="Google Shape;12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7" name="Google Shape;14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7" name="Google Shape;15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AC8B4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Relationship Id="rId6" Type="http://schemas.openxmlformats.org/officeDocument/2006/relationships/image" Target="../media/image6.png"/><Relationship Id="rId7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6.png"/><Relationship Id="rId6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2.png"/><Relationship Id="rId7" Type="http://schemas.openxmlformats.org/officeDocument/2006/relationships/hyperlink" Target="https://www.youtube.com/watch?v=3i21my22C8I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Relationship Id="rId6" Type="http://schemas.openxmlformats.org/officeDocument/2006/relationships/image" Target="../media/image2.png"/><Relationship Id="rId7" Type="http://schemas.openxmlformats.org/officeDocument/2006/relationships/hyperlink" Target="https://www.youtube.com/watch?v=e9dZQelULDk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23.png"/><Relationship Id="rId6" Type="http://schemas.openxmlformats.org/officeDocument/2006/relationships/image" Target="../media/image16.png"/><Relationship Id="rId7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22.png"/><Relationship Id="rId7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>
            <p:ph type="ctrTitle"/>
          </p:nvPr>
        </p:nvSpPr>
        <p:spPr>
          <a:xfrm>
            <a:off x="1524000" y="374073"/>
            <a:ext cx="9144000" cy="24796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D32A"/>
              </a:buClr>
              <a:buSzPts val="7200"/>
              <a:buFont typeface="Arial"/>
              <a:buNone/>
            </a:pPr>
            <a:r>
              <a:rPr b="1" lang="es-ES" sz="7200">
                <a:solidFill>
                  <a:srgbClr val="C8D32A"/>
                </a:solidFill>
                <a:latin typeface="Arial"/>
                <a:ea typeface="Arial"/>
                <a:cs typeface="Arial"/>
                <a:sym typeface="Arial"/>
              </a:rPr>
              <a:t>CONSUMO </a:t>
            </a:r>
            <a:br>
              <a:rPr b="1" lang="es-ES" sz="7200">
                <a:solidFill>
                  <a:srgbClr val="C8D32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ES" sz="7200">
                <a:solidFill>
                  <a:srgbClr val="C8D32A"/>
                </a:solidFill>
                <a:latin typeface="Arial"/>
                <a:ea typeface="Arial"/>
                <a:cs typeface="Arial"/>
                <a:sym typeface="Arial"/>
              </a:rPr>
              <a:t>SOSTENIBLE</a:t>
            </a:r>
            <a:endParaRPr/>
          </a:p>
        </p:txBody>
      </p:sp>
      <p:sp>
        <p:nvSpPr>
          <p:cNvPr id="86" name="Google Shape;86;p1"/>
          <p:cNvSpPr/>
          <p:nvPr/>
        </p:nvSpPr>
        <p:spPr>
          <a:xfrm>
            <a:off x="3373120" y="4099234"/>
            <a:ext cx="5283300" cy="497100"/>
          </a:xfrm>
          <a:prstGeom prst="roundRect">
            <a:avLst>
              <a:gd fmla="val 16667" name="adj"/>
            </a:avLst>
          </a:prstGeom>
          <a:solidFill>
            <a:srgbClr val="F8FAE6"/>
          </a:solidFill>
          <a:ln cap="flat" cmpd="sng" w="12700">
            <a:solidFill>
              <a:srgbClr val="F8FAE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 txBox="1"/>
          <p:nvPr>
            <p:ph idx="1" type="subTitle"/>
          </p:nvPr>
        </p:nvSpPr>
        <p:spPr>
          <a:xfrm>
            <a:off x="1524000" y="4010649"/>
            <a:ext cx="91440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D32A"/>
              </a:buClr>
              <a:buSzPts val="4000"/>
              <a:buNone/>
            </a:pPr>
            <a:r>
              <a:rPr lang="es-ES" sz="4000">
                <a:solidFill>
                  <a:srgbClr val="C8D32A"/>
                </a:solidFill>
                <a:highlight>
                  <a:srgbClr val="F8FAE6"/>
                </a:highlight>
                <a:latin typeface="Arial"/>
                <a:ea typeface="Arial"/>
                <a:cs typeface="Arial"/>
                <a:sym typeface="Arial"/>
              </a:rPr>
              <a:t>DESPILFARRO DE ALIMENTOS</a:t>
            </a:r>
            <a:endParaRPr>
              <a:solidFill>
                <a:srgbClr val="C8D32A"/>
              </a:solidFill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0288" y="5900430"/>
            <a:ext cx="1720876" cy="79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5">
            <a:alphaModFix/>
          </a:blip>
          <a:srcRect b="0" l="4974" r="5949" t="12433"/>
          <a:stretch/>
        </p:blipFill>
        <p:spPr>
          <a:xfrm>
            <a:off x="10260836" y="5424265"/>
            <a:ext cx="1720876" cy="126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14088" y="5719794"/>
            <a:ext cx="1801285" cy="9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BF5E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907" y="5882432"/>
            <a:ext cx="2118009" cy="97556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8"/>
          <p:cNvSpPr/>
          <p:nvPr/>
        </p:nvSpPr>
        <p:spPr>
          <a:xfrm>
            <a:off x="0" y="4890055"/>
            <a:ext cx="238539" cy="1152939"/>
          </a:xfrm>
          <a:prstGeom prst="rect">
            <a:avLst/>
          </a:prstGeom>
          <a:solidFill>
            <a:srgbClr val="4C9594"/>
          </a:solidFill>
          <a:ln cap="flat" cmpd="sng" w="12700">
            <a:solidFill>
              <a:srgbClr val="4C959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8"/>
          <p:cNvSpPr txBox="1"/>
          <p:nvPr/>
        </p:nvSpPr>
        <p:spPr>
          <a:xfrm>
            <a:off x="924638" y="540293"/>
            <a:ext cx="1034272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s-ES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¿CON CUÁL TE QUEDARÍAS? ¿POR QUÉ?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4">
            <a:alphaModFix/>
          </a:blip>
          <a:srcRect b="0" l="13237" r="13176" t="0"/>
          <a:stretch/>
        </p:blipFill>
        <p:spPr>
          <a:xfrm>
            <a:off x="1097280" y="2592850"/>
            <a:ext cx="4054727" cy="3096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 rotWithShape="1">
          <a:blip r:embed="rId5">
            <a:alphaModFix/>
          </a:blip>
          <a:srcRect b="14050" l="0" r="0" t="7621"/>
          <a:stretch/>
        </p:blipFill>
        <p:spPr>
          <a:xfrm>
            <a:off x="7274560" y="2294619"/>
            <a:ext cx="3535680" cy="369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65188" y="5882432"/>
            <a:ext cx="1645805" cy="97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94500" y="5787619"/>
            <a:ext cx="1801285" cy="9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C9594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907" y="5882432"/>
            <a:ext cx="2118009" cy="97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5188" y="5882432"/>
            <a:ext cx="1645805" cy="97556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9"/>
          <p:cNvSpPr/>
          <p:nvPr/>
        </p:nvSpPr>
        <p:spPr>
          <a:xfrm>
            <a:off x="0" y="4890055"/>
            <a:ext cx="238539" cy="1152939"/>
          </a:xfrm>
          <a:prstGeom prst="rect">
            <a:avLst/>
          </a:prstGeom>
          <a:solidFill>
            <a:srgbClr val="A8BF5E"/>
          </a:solidFill>
          <a:ln cap="flat" cmpd="sng" w="12700">
            <a:solidFill>
              <a:srgbClr val="A8BF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9"/>
          <p:cNvSpPr txBox="1"/>
          <p:nvPr/>
        </p:nvSpPr>
        <p:spPr>
          <a:xfrm>
            <a:off x="924638" y="540293"/>
            <a:ext cx="1034272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s-ES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¿CON CUÁL TE QUEDARÍAS? ¿POR QUÉ?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9"/>
          <p:cNvPicPr preferRelativeResize="0"/>
          <p:nvPr/>
        </p:nvPicPr>
        <p:blipFill rotWithShape="1">
          <a:blip r:embed="rId5">
            <a:alphaModFix/>
          </a:blip>
          <a:srcRect b="16224" l="19565" r="0" t="0"/>
          <a:stretch/>
        </p:blipFill>
        <p:spPr>
          <a:xfrm>
            <a:off x="1010757" y="2294619"/>
            <a:ext cx="4263037" cy="333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9"/>
          <p:cNvPicPr preferRelativeResize="0"/>
          <p:nvPr/>
        </p:nvPicPr>
        <p:blipFill rotWithShape="1">
          <a:blip r:embed="rId6">
            <a:alphaModFix/>
          </a:blip>
          <a:srcRect b="16304" l="0" r="0" t="0"/>
          <a:stretch/>
        </p:blipFill>
        <p:spPr>
          <a:xfrm>
            <a:off x="7004325" y="2294619"/>
            <a:ext cx="4263036" cy="333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52625" y="5764369"/>
            <a:ext cx="1801285" cy="9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BF5E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09170"/>
            <a:ext cx="1645805" cy="75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0"/>
          <p:cNvPicPr preferRelativeResize="0"/>
          <p:nvPr/>
        </p:nvPicPr>
        <p:blipFill rotWithShape="1">
          <a:blip r:embed="rId4">
            <a:alphaModFix/>
          </a:blip>
          <a:srcRect b="14126" l="0" r="0" t="11427"/>
          <a:stretch/>
        </p:blipFill>
        <p:spPr>
          <a:xfrm>
            <a:off x="650240" y="690880"/>
            <a:ext cx="10891520" cy="545893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0"/>
          <p:cNvSpPr/>
          <p:nvPr/>
        </p:nvSpPr>
        <p:spPr>
          <a:xfrm>
            <a:off x="0" y="1868557"/>
            <a:ext cx="12192000" cy="3220278"/>
          </a:xfrm>
          <a:prstGeom prst="rect">
            <a:avLst/>
          </a:prstGeom>
          <a:solidFill>
            <a:srgbClr val="4C9594">
              <a:alpha val="80000"/>
            </a:srgbClr>
          </a:solidFill>
          <a:ln cap="flat" cmpd="sng" w="12700">
            <a:solidFill>
              <a:srgbClr val="4C959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s-ES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 TERMINAR: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s-ES" sz="4400" u="none" cap="none" strike="noStrike">
                <a:solidFill>
                  <a:schemeClr val="lt1"/>
                </a:solidFill>
                <a:latin typeface="Noto Sans Coptic"/>
                <a:ea typeface="Noto Sans Coptic"/>
                <a:cs typeface="Noto Sans Coptic"/>
                <a:sym typeface="Noto Sans Coptic"/>
              </a:rPr>
              <a:t>¿Cómo explicarías qué es el desperdicio alimentario?</a:t>
            </a:r>
            <a:endParaRPr b="1" i="1" sz="4400" u="sng" cap="none" strike="noStrike">
              <a:solidFill>
                <a:schemeClr val="lt1"/>
              </a:solidFill>
              <a:latin typeface="Noto Sans Coptic"/>
              <a:ea typeface="Noto Sans Coptic"/>
              <a:cs typeface="Noto Sans Coptic"/>
              <a:sym typeface="Noto Sans Copt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Noto Sans Coptic"/>
              <a:ea typeface="Noto Sans Coptic"/>
              <a:cs typeface="Noto Sans Coptic"/>
              <a:sym typeface="Noto Sans Coptic"/>
            </a:endParaRPr>
          </a:p>
        </p:txBody>
      </p:sp>
      <p:pic>
        <p:nvPicPr>
          <p:cNvPr id="210" name="Google Shape;21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46195" y="5882432"/>
            <a:ext cx="1645805" cy="97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20150" y="5883569"/>
            <a:ext cx="1801285" cy="9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b5cea45c65_1_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/>
          </a:p>
        </p:txBody>
      </p:sp>
      <p:sp>
        <p:nvSpPr>
          <p:cNvPr id="96" name="Google Shape;96;g2b5cea45c65_1_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97" name="Google Shape;97;g2b5cea45c65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43" y="0"/>
            <a:ext cx="1213411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2b5cea45c65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50" y="57119"/>
            <a:ext cx="1801285" cy="9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b5cea45c65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76650" y="57125"/>
            <a:ext cx="1509100" cy="9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b5cea45c65_1_8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/>
          </a:p>
        </p:txBody>
      </p:sp>
      <p:sp>
        <p:nvSpPr>
          <p:cNvPr id="105" name="Google Shape;105;g2b5cea45c65_1_8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06" name="Google Shape;106;g2b5cea45c65_1_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712"/>
            <a:ext cx="12192001" cy="6814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2b5cea45c65_1_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6950" y="5578719"/>
            <a:ext cx="1801285" cy="9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b5cea45c65_1_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6305" y="5759345"/>
            <a:ext cx="1720876" cy="79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2b5cea45c65_1_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68000" y="5578719"/>
            <a:ext cx="1297696" cy="973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C9594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"/>
          <p:cNvSpPr txBox="1"/>
          <p:nvPr>
            <p:ph type="title"/>
          </p:nvPr>
        </p:nvSpPr>
        <p:spPr>
          <a:xfrm>
            <a:off x="5560262" y="1"/>
            <a:ext cx="6631738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8BF5E"/>
              </a:buClr>
              <a:buSzPts val="4400"/>
              <a:buFont typeface="Arial"/>
              <a:buNone/>
            </a:pPr>
            <a:r>
              <a:rPr lang="es-ES">
                <a:solidFill>
                  <a:srgbClr val="A8BF5E"/>
                </a:solidFill>
                <a:latin typeface="Arial"/>
                <a:ea typeface="Arial"/>
                <a:cs typeface="Arial"/>
                <a:sym typeface="Arial"/>
              </a:rPr>
              <a:t>MENTIMETER</a:t>
            </a:r>
            <a:endParaRPr/>
          </a:p>
        </p:txBody>
      </p:sp>
      <p:sp>
        <p:nvSpPr>
          <p:cNvPr id="115" name="Google Shape;115;p2"/>
          <p:cNvSpPr txBox="1"/>
          <p:nvPr>
            <p:ph idx="1" type="body"/>
          </p:nvPr>
        </p:nvSpPr>
        <p:spPr>
          <a:xfrm>
            <a:off x="5560263" y="3455580"/>
            <a:ext cx="6631737" cy="3402419"/>
          </a:xfrm>
          <a:prstGeom prst="rect">
            <a:avLst/>
          </a:prstGeom>
          <a:solidFill>
            <a:srgbClr val="A8BF5E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Noto Sans Coptic"/>
              <a:ea typeface="Noto Sans Coptic"/>
              <a:cs typeface="Noto Sans Coptic"/>
              <a:sym typeface="Noto Sans Coptic"/>
            </a:endParaRPr>
          </a:p>
          <a:p>
            <a:pPr indent="0" lvl="0" marL="0" rtl="0" algn="ctr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b="1" lang="es-ES">
                <a:solidFill>
                  <a:schemeClr val="lt1"/>
                </a:solidFill>
                <a:latin typeface="Noto Sans Coptic"/>
                <a:ea typeface="Noto Sans Coptic"/>
                <a:cs typeface="Noto Sans Coptic"/>
                <a:sym typeface="Noto Sans Coptic"/>
              </a:rPr>
              <a:t>¿QUÉ ES EL CONSUMISMO?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b="1" lang="es-ES">
                <a:solidFill>
                  <a:schemeClr val="lt1"/>
                </a:solidFill>
                <a:latin typeface="Noto Sans Coptic"/>
                <a:ea typeface="Noto Sans Coptic"/>
                <a:cs typeface="Noto Sans Coptic"/>
                <a:sym typeface="Noto Sans Coptic"/>
              </a:rPr>
              <a:t>Escribe 3 palabras que te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b="1" lang="es-ES">
                <a:solidFill>
                  <a:schemeClr val="lt1"/>
                </a:solidFill>
                <a:latin typeface="Noto Sans Coptic"/>
                <a:ea typeface="Noto Sans Coptic"/>
                <a:cs typeface="Noto Sans Coptic"/>
                <a:sym typeface="Noto Sans Coptic"/>
              </a:rPr>
              <a:t>vengan a la cabeza</a:t>
            </a:r>
            <a:endParaRPr/>
          </a:p>
        </p:txBody>
      </p:sp>
      <p:pic>
        <p:nvPicPr>
          <p:cNvPr id="116" name="Google Shape;11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6622" y="6065353"/>
            <a:ext cx="1720876" cy="79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55289" y="6045033"/>
            <a:ext cx="1337213" cy="792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5">
            <a:alphaModFix/>
          </a:blip>
          <a:srcRect b="0" l="14509" r="39856" t="0"/>
          <a:stretch/>
        </p:blipFill>
        <p:spPr>
          <a:xfrm>
            <a:off x="0" y="0"/>
            <a:ext cx="556026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26075" y="5864394"/>
            <a:ext cx="1801285" cy="9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C9594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/>
          <p:nvPr/>
        </p:nvSpPr>
        <p:spPr>
          <a:xfrm>
            <a:off x="8846288" y="0"/>
            <a:ext cx="3345712" cy="6858000"/>
          </a:xfrm>
          <a:prstGeom prst="rect">
            <a:avLst/>
          </a:prstGeom>
          <a:solidFill>
            <a:srgbClr val="A8BF5E"/>
          </a:solidFill>
          <a:ln cap="flat" cmpd="sng" w="12700">
            <a:solidFill>
              <a:srgbClr val="A8BF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46288" y="6065354"/>
            <a:ext cx="1720876" cy="79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75609" y="6065353"/>
            <a:ext cx="1337213" cy="79264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280586" y="574159"/>
            <a:ext cx="718760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s-ES" sz="4800" u="none" cap="none" strike="noStrike">
                <a:solidFill>
                  <a:srgbClr val="A8BF5E"/>
                </a:solidFill>
                <a:latin typeface="Arial"/>
                <a:ea typeface="Arial"/>
                <a:cs typeface="Arial"/>
                <a:sym typeface="Arial"/>
              </a:rPr>
              <a:t>¿QUÉ ES EL CONSUMISMO?</a:t>
            </a:r>
            <a:endParaRPr b="0" i="0" sz="4800" u="none" cap="none" strike="noStrike">
              <a:solidFill>
                <a:srgbClr val="A8BF5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765543" y="2136339"/>
            <a:ext cx="693573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Noto Sans Coptic"/>
                <a:ea typeface="Noto Sans Coptic"/>
                <a:cs typeface="Noto Sans Coptic"/>
                <a:sym typeface="Noto Sans Coptic"/>
              </a:rPr>
              <a:t>El consumismo es una tendencia del mundo contemporáneo que consiste en comprar y/o acumular bienes y servicios por encima de lo que se considera primera necesidad.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0" y="4890055"/>
            <a:ext cx="238539" cy="1152939"/>
          </a:xfrm>
          <a:prstGeom prst="rect">
            <a:avLst/>
          </a:prstGeom>
          <a:solidFill>
            <a:srgbClr val="A8BF5E"/>
          </a:solidFill>
          <a:ln cap="flat" cmpd="sng" w="12700">
            <a:solidFill>
              <a:srgbClr val="A8BF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 txBox="1"/>
          <p:nvPr/>
        </p:nvSpPr>
        <p:spPr>
          <a:xfrm>
            <a:off x="280585" y="3421781"/>
            <a:ext cx="718760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s-ES" sz="4800" u="none" cap="none" strike="noStrike">
                <a:solidFill>
                  <a:srgbClr val="A8BF5E"/>
                </a:solidFill>
                <a:latin typeface="Arial"/>
                <a:ea typeface="Arial"/>
                <a:cs typeface="Arial"/>
                <a:sym typeface="Arial"/>
              </a:rPr>
              <a:t>¿QUÉ ES EL CONSUMO SOSTENIBLE?</a:t>
            </a:r>
            <a:endParaRPr b="0" i="0" sz="4800" u="none" cap="none" strike="noStrike">
              <a:solidFill>
                <a:srgbClr val="A8BF5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 txBox="1"/>
          <p:nvPr/>
        </p:nvSpPr>
        <p:spPr>
          <a:xfrm>
            <a:off x="765543" y="4991441"/>
            <a:ext cx="693573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Noto Sans Coptic"/>
                <a:ea typeface="Noto Sans Coptic"/>
                <a:cs typeface="Noto Sans Coptic"/>
                <a:sym typeface="Noto Sans Coptic"/>
              </a:rPr>
              <a:t>Un consumo sostenible implica utilizar de forma eficiente los recursos que se disponen y elegir productos o servicios que respeten los límites ambientales y sociales del planeta.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3"/>
          <p:cNvPicPr preferRelativeResize="0"/>
          <p:nvPr/>
        </p:nvPicPr>
        <p:blipFill rotWithShape="1">
          <a:blip r:embed="rId5">
            <a:alphaModFix/>
          </a:blip>
          <a:srcRect b="0" l="11287" r="5040" t="0"/>
          <a:stretch/>
        </p:blipFill>
        <p:spPr>
          <a:xfrm>
            <a:off x="7701279" y="2011680"/>
            <a:ext cx="4013735" cy="283464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11550" y="57119"/>
            <a:ext cx="1801285" cy="9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BF5E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3290" y="5447921"/>
            <a:ext cx="2133419" cy="1264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291" y="5447921"/>
            <a:ext cx="2745527" cy="126460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"/>
          <p:cNvSpPr/>
          <p:nvPr/>
        </p:nvSpPr>
        <p:spPr>
          <a:xfrm>
            <a:off x="0" y="4890055"/>
            <a:ext cx="238539" cy="1152939"/>
          </a:xfrm>
          <a:prstGeom prst="rect">
            <a:avLst/>
          </a:prstGeom>
          <a:solidFill>
            <a:srgbClr val="4C9594"/>
          </a:solidFill>
          <a:ln cap="flat" cmpd="sng" w="12700">
            <a:solidFill>
              <a:srgbClr val="4C959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80787" y="426720"/>
            <a:ext cx="8630425" cy="48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08525" y="5542801"/>
            <a:ext cx="2340441" cy="126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/>
          <p:nvPr/>
        </p:nvSpPr>
        <p:spPr>
          <a:xfrm>
            <a:off x="4739325" y="22761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"/>
          <p:cNvSpPr txBox="1"/>
          <p:nvPr/>
        </p:nvSpPr>
        <p:spPr>
          <a:xfrm>
            <a:off x="4778750" y="237467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https://www.youtube.com/watch?v=3i21my22C8I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 of Steve Cuts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C9594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3290" y="5447921"/>
            <a:ext cx="2133419" cy="1264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291" y="5447921"/>
            <a:ext cx="2745527" cy="126460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/>
          <p:nvPr/>
        </p:nvSpPr>
        <p:spPr>
          <a:xfrm>
            <a:off x="0" y="4890055"/>
            <a:ext cx="238539" cy="1152939"/>
          </a:xfrm>
          <a:prstGeom prst="rect">
            <a:avLst/>
          </a:prstGeom>
          <a:solidFill>
            <a:srgbClr val="A8BF5E"/>
          </a:solidFill>
          <a:ln cap="flat" cmpd="sng" w="12700">
            <a:solidFill>
              <a:srgbClr val="4C959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52459" y="393542"/>
            <a:ext cx="8887082" cy="502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13150" y="5503858"/>
            <a:ext cx="2133400" cy="115273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5"/>
          <p:cNvSpPr txBox="1"/>
          <p:nvPr/>
        </p:nvSpPr>
        <p:spPr>
          <a:xfrm>
            <a:off x="4596000" y="236482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https://www.youtube.com/watch?v=e9dZQelULDk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Happiness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BF5E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73760"/>
            <a:ext cx="1288471" cy="59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03529" y="6094244"/>
            <a:ext cx="1288471" cy="76375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/>
          <p:cNvSpPr/>
          <p:nvPr/>
        </p:nvSpPr>
        <p:spPr>
          <a:xfrm>
            <a:off x="2628132" y="3850957"/>
            <a:ext cx="6935736" cy="680403"/>
          </a:xfrm>
          <a:prstGeom prst="roundRect">
            <a:avLst>
              <a:gd fmla="val 16667" name="adj"/>
            </a:avLst>
          </a:prstGeom>
          <a:solidFill>
            <a:srgbClr val="F8FAE6"/>
          </a:solidFill>
          <a:ln cap="flat" cmpd="sng" w="12700">
            <a:solidFill>
              <a:srgbClr val="F8FAE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4958080" y="4490720"/>
            <a:ext cx="2255520" cy="528320"/>
          </a:xfrm>
          <a:prstGeom prst="roundRect">
            <a:avLst>
              <a:gd fmla="val 16667" name="adj"/>
            </a:avLst>
          </a:prstGeom>
          <a:solidFill>
            <a:srgbClr val="F8FAE6"/>
          </a:solidFill>
          <a:ln cap="flat" cmpd="sng" w="12700">
            <a:solidFill>
              <a:srgbClr val="F8FAE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/>
          <p:nvPr/>
        </p:nvSpPr>
        <p:spPr>
          <a:xfrm>
            <a:off x="4104640" y="4978400"/>
            <a:ext cx="3962400" cy="487680"/>
          </a:xfrm>
          <a:prstGeom prst="roundRect">
            <a:avLst>
              <a:gd fmla="val 16667" name="adj"/>
            </a:avLst>
          </a:prstGeom>
          <a:solidFill>
            <a:srgbClr val="F8FAE6"/>
          </a:solidFill>
          <a:ln cap="flat" cmpd="sng" w="12700">
            <a:solidFill>
              <a:srgbClr val="F8FAE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amburguesa y bebida" id="164" name="Google Shape;16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153160"/>
            <a:ext cx="2275840" cy="227584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/>
          <p:nvPr/>
        </p:nvSpPr>
        <p:spPr>
          <a:xfrm>
            <a:off x="3860800" y="5445738"/>
            <a:ext cx="4450200" cy="1136400"/>
          </a:xfrm>
          <a:prstGeom prst="roundRect">
            <a:avLst>
              <a:gd fmla="val 16667" name="adj"/>
            </a:avLst>
          </a:prstGeom>
          <a:solidFill>
            <a:srgbClr val="F8FAE6"/>
          </a:solidFill>
          <a:ln cap="flat" cmpd="sng" w="12700">
            <a:solidFill>
              <a:srgbClr val="F8FAE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 txBox="1"/>
          <p:nvPr/>
        </p:nvSpPr>
        <p:spPr>
          <a:xfrm>
            <a:off x="2628145" y="3850955"/>
            <a:ext cx="69357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4C9594"/>
                </a:solidFill>
                <a:latin typeface="Noto Sans Coptic"/>
                <a:ea typeface="Noto Sans Coptic"/>
                <a:cs typeface="Noto Sans Coptic"/>
                <a:sym typeface="Noto Sans Coptic"/>
              </a:rPr>
              <a:t>Pensad en las cosas que habéis tirado: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4C9594"/>
                </a:solidFill>
                <a:latin typeface="Noto Sans Coptic"/>
                <a:ea typeface="Noto Sans Coptic"/>
                <a:cs typeface="Noto Sans Coptic"/>
                <a:sym typeface="Noto Sans Coptic"/>
              </a:rPr>
              <a:t>¿Qué eran?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4C9594"/>
                </a:solidFill>
                <a:latin typeface="Noto Sans Coptic"/>
                <a:ea typeface="Noto Sans Coptic"/>
                <a:cs typeface="Noto Sans Coptic"/>
                <a:sym typeface="Noto Sans Coptic"/>
              </a:rPr>
              <a:t>¿Por qué las tirasteis?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4C9594"/>
                </a:solidFill>
                <a:latin typeface="Noto Sans Coptic"/>
                <a:ea typeface="Noto Sans Coptic"/>
                <a:cs typeface="Noto Sans Coptic"/>
                <a:sym typeface="Noto Sans Coptic"/>
              </a:rPr>
              <a:t>¿Qué hicisteis con ellas?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asta" id="167" name="Google Shape;167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05418" y="4310350"/>
            <a:ext cx="1823780" cy="182378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"/>
          <p:cNvSpPr txBox="1"/>
          <p:nvPr/>
        </p:nvSpPr>
        <p:spPr>
          <a:xfrm>
            <a:off x="731520" y="469802"/>
            <a:ext cx="107289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s-ES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¿HABÉIS TIRADO A LA BASURA ALGUNA VEZ ALGO QUE AÚN PODÍA UTILIZARSE?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99700" y="115219"/>
            <a:ext cx="1801285" cy="9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C9594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907" y="5882432"/>
            <a:ext cx="2118009" cy="97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5188" y="5882432"/>
            <a:ext cx="1645805" cy="97556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7"/>
          <p:cNvSpPr txBox="1"/>
          <p:nvPr/>
        </p:nvSpPr>
        <p:spPr>
          <a:xfrm>
            <a:off x="924638" y="540293"/>
            <a:ext cx="1034272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s-ES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¿CON CUÁL TE QUEDARÍAS? ¿POR QUÉ?</a:t>
            </a:r>
            <a:endParaRPr b="0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7"/>
          <p:cNvSpPr/>
          <p:nvPr/>
        </p:nvSpPr>
        <p:spPr>
          <a:xfrm>
            <a:off x="0" y="4890055"/>
            <a:ext cx="238539" cy="1152939"/>
          </a:xfrm>
          <a:prstGeom prst="rect">
            <a:avLst/>
          </a:prstGeom>
          <a:solidFill>
            <a:srgbClr val="A8BF5E"/>
          </a:solidFill>
          <a:ln cap="flat" cmpd="sng" w="12700">
            <a:solidFill>
              <a:srgbClr val="A8BF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4641" y="2294619"/>
            <a:ext cx="3901439" cy="3428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6">
            <a:alphaModFix/>
          </a:blip>
          <a:srcRect b="18654" l="12830" r="42884" t="22610"/>
          <a:stretch/>
        </p:blipFill>
        <p:spPr>
          <a:xfrm>
            <a:off x="7365921" y="2294619"/>
            <a:ext cx="3901440" cy="345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95363" y="5751219"/>
            <a:ext cx="1801285" cy="9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2023-02-22T08:25:07Z</dcterms:created>
  <dc:creator>Microsoft Office User</dc:creator>
</cp:coreProperties>
</file>